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2" r:id="rId7"/>
    <p:sldId id="267" r:id="rId8"/>
    <p:sldId id="278" r:id="rId9"/>
    <p:sldId id="269" r:id="rId10"/>
    <p:sldId id="271" r:id="rId11"/>
    <p:sldId id="272" r:id="rId12"/>
    <p:sldId id="273" r:id="rId13"/>
    <p:sldId id="284" r:id="rId14"/>
    <p:sldId id="275" r:id="rId15"/>
    <p:sldId id="276" r:id="rId16"/>
    <p:sldId id="279" r:id="rId17"/>
    <p:sldId id="277" r:id="rId18"/>
    <p:sldId id="282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 varScale="1">
        <p:scale>
          <a:sx n="65" d="100"/>
          <a:sy n="65" d="100"/>
        </p:scale>
        <p:origin x="-145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773AA-1EAA-4253-97A8-F03791C3D787}" type="datetimeFigureOut">
              <a:rPr lang="ru-RU" smtClean="0"/>
              <a:pPr/>
              <a:t>01.01.2007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AA290-2875-45D6-993A-A7A9EEBE5C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773AA-1EAA-4253-97A8-F03791C3D787}" type="datetimeFigureOut">
              <a:rPr lang="ru-RU" smtClean="0"/>
              <a:pPr/>
              <a:t>01.01.2007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AA290-2875-45D6-993A-A7A9EEBE5C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773AA-1EAA-4253-97A8-F03791C3D787}" type="datetimeFigureOut">
              <a:rPr lang="ru-RU" smtClean="0"/>
              <a:pPr/>
              <a:t>01.01.2007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AA290-2875-45D6-993A-A7A9EEBE5C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773AA-1EAA-4253-97A8-F03791C3D787}" type="datetimeFigureOut">
              <a:rPr lang="ru-RU" smtClean="0"/>
              <a:pPr/>
              <a:t>01.01.2007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AA290-2875-45D6-993A-A7A9EEBE5C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773AA-1EAA-4253-97A8-F03791C3D787}" type="datetimeFigureOut">
              <a:rPr lang="ru-RU" smtClean="0"/>
              <a:pPr/>
              <a:t>01.01.2007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AA290-2875-45D6-993A-A7A9EEBE5C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773AA-1EAA-4253-97A8-F03791C3D787}" type="datetimeFigureOut">
              <a:rPr lang="ru-RU" smtClean="0"/>
              <a:pPr/>
              <a:t>01.01.2007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AA290-2875-45D6-993A-A7A9EEBE5C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773AA-1EAA-4253-97A8-F03791C3D787}" type="datetimeFigureOut">
              <a:rPr lang="ru-RU" smtClean="0"/>
              <a:pPr/>
              <a:t>01.01.2007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AA290-2875-45D6-993A-A7A9EEBE5C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773AA-1EAA-4253-97A8-F03791C3D787}" type="datetimeFigureOut">
              <a:rPr lang="ru-RU" smtClean="0"/>
              <a:pPr/>
              <a:t>01.01.2007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AA290-2875-45D6-993A-A7A9EEBE5C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773AA-1EAA-4253-97A8-F03791C3D787}" type="datetimeFigureOut">
              <a:rPr lang="ru-RU" smtClean="0"/>
              <a:pPr/>
              <a:t>01.01.2007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AA290-2875-45D6-993A-A7A9EEBE5C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773AA-1EAA-4253-97A8-F03791C3D787}" type="datetimeFigureOut">
              <a:rPr lang="ru-RU" smtClean="0"/>
              <a:pPr/>
              <a:t>01.01.2007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AA290-2875-45D6-993A-A7A9EEBE5C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773AA-1EAA-4253-97A8-F03791C3D787}" type="datetimeFigureOut">
              <a:rPr lang="ru-RU" smtClean="0"/>
              <a:pPr/>
              <a:t>01.01.2007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AA290-2875-45D6-993A-A7A9EEBE5C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D773AA-1EAA-4253-97A8-F03791C3D787}" type="datetimeFigureOut">
              <a:rPr lang="ru-RU" smtClean="0"/>
              <a:pPr/>
              <a:t>01.01.2007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5AA290-2875-45D6-993A-A7A9EEBE5C9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://shkolnie.ru/pars_docs/refs/120/119892/119892_html_m149ad341.jpg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 t="13586"/>
          <a:stretch>
            <a:fillRect/>
          </a:stretch>
        </p:blipFill>
        <p:spPr bwMode="auto">
          <a:xfrm>
            <a:off x="467544" y="476672"/>
            <a:ext cx="8136904" cy="5651840"/>
          </a:xfrm>
          <a:prstGeom prst="rect">
            <a:avLst/>
          </a:prstGeom>
          <a:solidFill>
            <a:srgbClr val="92D050"/>
          </a:solidFill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3707904" y="548680"/>
            <a:ext cx="482453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rgbClr val="0070C0"/>
                </a:solidFill>
                <a:latin typeface="Georgia" pitchFamily="18" charset="0"/>
              </a:rPr>
              <a:t>Практическое приложение подобия треугольников. Измерительные работы на местности.</a:t>
            </a:r>
            <a:endParaRPr lang="ru-RU" sz="2000" i="1" dirty="0">
              <a:solidFill>
                <a:srgbClr val="0070C0"/>
              </a:solidFill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Найдите ошибку:</a:t>
            </a:r>
            <a:r>
              <a:rPr lang="ru-RU" sz="4000" dirty="0" smtClean="0">
                <a:solidFill>
                  <a:schemeClr val="accent2"/>
                </a:solidFill>
                <a:latin typeface="Monotype Corsiva" pitchFamily="66" charset="0"/>
              </a:rPr>
              <a:t/>
            </a:r>
            <a:br>
              <a:rPr lang="ru-RU" sz="4000" dirty="0" smtClean="0">
                <a:solidFill>
                  <a:schemeClr val="accent2"/>
                </a:solidFill>
                <a:latin typeface="Monotype Corsiva" pitchFamily="66" charset="0"/>
              </a:rPr>
            </a:br>
            <a:r>
              <a:rPr lang="ru-RU" sz="4000" dirty="0" smtClean="0">
                <a:solidFill>
                  <a:schemeClr val="accent2"/>
                </a:solidFill>
                <a:latin typeface="Monotype Corsiva" pitchFamily="66" charset="0"/>
              </a:rPr>
              <a:t>Признаки подобия треугольников:</a:t>
            </a:r>
            <a:endParaRPr lang="ru-RU" sz="4000" dirty="0">
              <a:solidFill>
                <a:schemeClr val="accent2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Два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треугольника подобны, если: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три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угла одного треугольника соответственно равны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трём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углам другого;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две стороны одного треугольника пропорциональны двум сторонам другого 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углы в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этих треугольниках равны;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три стороны одного треугольника делятся на  соответственные стороны другого.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2"/>
                </a:solidFill>
                <a:latin typeface="Monotype Corsiva" pitchFamily="66" charset="0"/>
              </a:rPr>
              <a:t>Признаки подобия треугольников: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Два треугольника подобны, если:</a:t>
            </a:r>
          </a:p>
          <a:p>
            <a:pPr>
              <a:buNone/>
            </a:pPr>
            <a:endParaRPr lang="ru-RU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Неверно: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три угла одного треугольника соответственно равны трём углам другого.</a:t>
            </a:r>
          </a:p>
          <a:p>
            <a:pPr>
              <a:buNone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Верно: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угла одного треугольника соответственно равны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двум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углам другого.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2"/>
                </a:solidFill>
                <a:latin typeface="Monotype Corsiva" pitchFamily="66" charset="0"/>
              </a:rPr>
              <a:t>Признаки подобия треугольников: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Два треугольника подобны, если:</a:t>
            </a:r>
          </a:p>
          <a:p>
            <a:pPr lvl="0">
              <a:buNone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Неверно: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две стороны одного треугольника пропорциональны двум сторонам другого и углы в этих треугольниках равны.</a:t>
            </a:r>
            <a:endParaRPr lang="ru-RU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Верно: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две стороны одного треугольника пропорциональны двум сторонам другого и углы</a:t>
            </a:r>
            <a:r>
              <a:rPr lang="ru-RU" dirty="0" smtClean="0"/>
              <a:t>,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образованные этими сторонами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этих треугольниках равны.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2"/>
                </a:solidFill>
                <a:latin typeface="Monotype Corsiva" pitchFamily="66" charset="0"/>
              </a:rPr>
              <a:t>Признаки подобия треугольников: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Два треугольника подобны, если:</a:t>
            </a:r>
          </a:p>
          <a:p>
            <a:pPr lvl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Неверно: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три стороны одного делятся на соответственные стороны другого.</a:t>
            </a:r>
          </a:p>
          <a:p>
            <a:pPr lvl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Верно: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три стороны одного треугольника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пропорциональны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сторонам другого.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2"/>
                </a:solidFill>
                <a:latin typeface="Monotype Corsiva" pitchFamily="66" charset="0"/>
              </a:rPr>
              <a:t>Признаки подобия треугольников: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Два треугольника подобны, если:</a:t>
            </a:r>
          </a:p>
          <a:p>
            <a:pPr lvl="0"/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угла одного треугольника соответственно равны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двум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углам другого;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две стороны одного треугольника пропорциональны двум сторонам другого и углы</a:t>
            </a:r>
            <a:r>
              <a:rPr lang="ru-RU" dirty="0" smtClean="0"/>
              <a:t>,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образованные этими сторонами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этих треугольниках равны;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три стороны одного треугольника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пропорциональны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сторонам другого.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Найдите подобные треугольники: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Красные:  </a:t>
            </a:r>
            <a:r>
              <a:rPr lang="ru-RU" dirty="0" smtClean="0"/>
              <a:t>с помощью первого признака подобия треугольников.</a:t>
            </a:r>
          </a:p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Синие: </a:t>
            </a:r>
            <a:r>
              <a:rPr lang="ru-RU" dirty="0" smtClean="0"/>
              <a:t>с помощью второго признака подобия треугольников.</a:t>
            </a:r>
          </a:p>
          <a:p>
            <a:r>
              <a:rPr lang="ru-RU" dirty="0" smtClean="0">
                <a:solidFill>
                  <a:srgbClr val="00B050"/>
                </a:solidFill>
              </a:rPr>
              <a:t>Зелёные: </a:t>
            </a:r>
            <a:r>
              <a:rPr lang="ru-RU" dirty="0" smtClean="0"/>
              <a:t>с помощью третьего признака подобия треугольников.</a:t>
            </a:r>
            <a:endParaRPr lang="ru-RU" dirty="0" smtClean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Ответ: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Красные: 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треугольники  №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  и  № 2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Синие: 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треугольники  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№ 1  и  № 3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Зелёные:  </a:t>
            </a: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треугольники  </a:t>
            </a: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№ 2  и  № 3 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Подобные фигуры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sz="4800" dirty="0" smtClean="0"/>
              <a:t>       </a:t>
            </a:r>
          </a:p>
          <a:p>
            <a:pPr algn="ctr">
              <a:buNone/>
            </a:pPr>
            <a:r>
              <a:rPr lang="ru-RU" sz="5700" b="1" dirty="0" smtClean="0">
                <a:latin typeface="Monotype Corsiva" pitchFamily="66" charset="0"/>
              </a:rPr>
              <a:t> Подобие</a:t>
            </a:r>
          </a:p>
          <a:p>
            <a:pPr algn="ctr">
              <a:buNone/>
            </a:pPr>
            <a:r>
              <a:rPr lang="ru-RU" sz="8500" dirty="0" smtClean="0">
                <a:latin typeface="Monotype Corsiva" pitchFamily="66" charset="0"/>
              </a:rPr>
              <a:t> </a:t>
            </a:r>
            <a:r>
              <a:rPr lang="ru-RU" sz="8500" b="1" dirty="0" smtClean="0">
                <a:latin typeface="Monotype Corsiva" pitchFamily="66" charset="0"/>
              </a:rPr>
              <a:t>Подобие </a:t>
            </a:r>
          </a:p>
          <a:p>
            <a:pPr algn="ctr">
              <a:buNone/>
            </a:pPr>
            <a:r>
              <a:rPr lang="ru-RU" sz="12400" dirty="0" smtClean="0">
                <a:latin typeface="Monotype Corsiva" pitchFamily="66" charset="0"/>
              </a:rPr>
              <a:t> </a:t>
            </a:r>
            <a:r>
              <a:rPr lang="ru-RU" sz="12400" b="1" dirty="0" smtClean="0">
                <a:latin typeface="Monotype Corsiva" pitchFamily="66" charset="0"/>
              </a:rPr>
              <a:t>Подобие </a:t>
            </a:r>
          </a:p>
          <a:p>
            <a:pPr algn="ctr">
              <a:buNone/>
            </a:pPr>
            <a:endParaRPr lang="ru-RU" b="1" dirty="0" smtClean="0"/>
          </a:p>
          <a:p>
            <a:pPr algn="ctr">
              <a:buNone/>
            </a:pPr>
            <a:endParaRPr lang="ru-RU" b="1" dirty="0" smtClean="0"/>
          </a:p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://shkolnie.ru/pars_docs/refs/120/119892/119892_html_m6320899f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 l="862" t="15963"/>
          <a:stretch>
            <a:fillRect/>
          </a:stretch>
        </p:blipFill>
        <p:spPr bwMode="auto">
          <a:xfrm>
            <a:off x="467544" y="548680"/>
            <a:ext cx="8280920" cy="58052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://shkolnie.ru/pars_docs/refs/120/119892/119892_html_m2ebdce16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 l="1694" t="3250" b="5173"/>
          <a:stretch>
            <a:fillRect/>
          </a:stretch>
        </p:blipFill>
        <p:spPr bwMode="auto">
          <a:xfrm>
            <a:off x="467544" y="0"/>
            <a:ext cx="8352928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ublic\Pictures\Sample Pictures\Koal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1536000" cy="1152000"/>
          </a:xfrm>
          <a:prstGeom prst="rect">
            <a:avLst/>
          </a:prstGeom>
          <a:noFill/>
        </p:spPr>
      </p:pic>
      <p:pic>
        <p:nvPicPr>
          <p:cNvPr id="5" name="Picture 2" descr="C:\Users\Public\Pictures\Sample Pictures\Koal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628800"/>
            <a:ext cx="1536000" cy="1152000"/>
          </a:xfrm>
          <a:prstGeom prst="rect">
            <a:avLst/>
          </a:prstGeom>
          <a:noFill/>
        </p:spPr>
      </p:pic>
      <p:pic>
        <p:nvPicPr>
          <p:cNvPr id="1027" name="Picture 3" descr="C:\Users\Public\Pictures\Sample Pictures\Koal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2492896"/>
            <a:ext cx="5184000" cy="388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User\Desktop\Photos\DSC_0000900.jpg"/>
          <p:cNvPicPr>
            <a:picLocks noChangeAspect="1" noChangeArrowheads="1"/>
          </p:cNvPicPr>
          <p:nvPr/>
        </p:nvPicPr>
        <p:blipFill>
          <a:blip r:embed="rId2" cstate="print"/>
          <a:srcRect l="-399" t="12200" r="-399" b="7476"/>
          <a:stretch>
            <a:fillRect/>
          </a:stretch>
        </p:blipFill>
        <p:spPr bwMode="auto">
          <a:xfrm>
            <a:off x="1763688" y="620688"/>
            <a:ext cx="5726082" cy="608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EOle_6jnrS8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8304867" cy="58640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>
              <a:buNone/>
            </a:pPr>
            <a:r>
              <a:rPr lang="ru-RU" sz="6000" i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6000" i="1" dirty="0" smtClean="0">
                <a:latin typeface="Times New Roman" pitchFamily="18" charset="0"/>
                <a:cs typeface="Times New Roman" pitchFamily="18" charset="0"/>
              </a:rPr>
              <a:t>DE</a:t>
            </a:r>
            <a:r>
              <a:rPr lang="ru-RU" sz="6000" i="1" dirty="0" smtClean="0"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en-US" sz="6000" i="1" dirty="0" smtClean="0">
                <a:latin typeface="Times New Roman" pitchFamily="18" charset="0"/>
                <a:cs typeface="Times New Roman" pitchFamily="18" charset="0"/>
              </a:rPr>
              <a:t>BC</a:t>
            </a:r>
            <a:r>
              <a:rPr lang="ru-RU" sz="6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ru-RU" sz="6000" i="1" dirty="0" smtClean="0">
                <a:latin typeface="Times New Roman" pitchFamily="18" charset="0"/>
                <a:cs typeface="Times New Roman" pitchFamily="18" charset="0"/>
              </a:rPr>
              <a:t>АЕ : АВ,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откуда</a:t>
            </a:r>
          </a:p>
          <a:p>
            <a:pPr algn="ctr">
              <a:buNone/>
            </a:pPr>
            <a:r>
              <a:rPr lang="en-US" sz="6000" i="1" dirty="0" smtClean="0">
                <a:latin typeface="Times New Roman" pitchFamily="18" charset="0"/>
                <a:cs typeface="Times New Roman" pitchFamily="18" charset="0"/>
              </a:rPr>
              <a:t>DE</a:t>
            </a:r>
            <a:r>
              <a:rPr lang="ru-RU" sz="6000" i="1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6000" i="1" dirty="0" smtClean="0">
                <a:latin typeface="Times New Roman" pitchFamily="18" charset="0"/>
                <a:cs typeface="Times New Roman" pitchFamily="18" charset="0"/>
              </a:rPr>
              <a:t>BC</a:t>
            </a:r>
            <a:r>
              <a:rPr lang="ru-RU" sz="6000" i="1" dirty="0" smtClean="0">
                <a:latin typeface="Times New Roman" pitchFamily="18" charset="0"/>
                <a:cs typeface="Times New Roman" pitchFamily="18" charset="0"/>
              </a:rPr>
              <a:t> · АЕ : АВ</a:t>
            </a:r>
            <a:endParaRPr lang="ru-RU" sz="6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6000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Задача.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95536" y="2227087"/>
            <a:ext cx="8352928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Длина тени от многоэтажного дома 14 м; в то же время длина</a:t>
            </a:r>
            <a:r>
              <a:rPr kumimoji="0" lang="ru-RU" sz="3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тени от двухметрового шеста, вертикально воткнутого в землю, равна 1 м. Найдите высоту дома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://shkolnie.ru/pars_docs/refs/120/119892/119892_html_33203d1e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 l="1064" b="7455"/>
          <a:stretch>
            <a:fillRect/>
          </a:stretch>
        </p:blipFill>
        <p:spPr bwMode="auto">
          <a:xfrm>
            <a:off x="1475656" y="332656"/>
            <a:ext cx="6696744" cy="60212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User\Desktop\Photos\DSC_0000901.jpg"/>
          <p:cNvPicPr>
            <a:picLocks noChangeAspect="1" noChangeArrowheads="1"/>
          </p:cNvPicPr>
          <p:nvPr/>
        </p:nvPicPr>
        <p:blipFill>
          <a:blip r:embed="rId2" cstate="print"/>
          <a:srcRect l="2751" t="27279" b="13150"/>
          <a:stretch>
            <a:fillRect/>
          </a:stretch>
        </p:blipFill>
        <p:spPr bwMode="auto">
          <a:xfrm>
            <a:off x="971600" y="404664"/>
            <a:ext cx="6964206" cy="568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484</TotalTime>
  <Words>345</Words>
  <Application>Microsoft Office PowerPoint</Application>
  <PresentationFormat>Экран (4:3)</PresentationFormat>
  <Paragraphs>47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Слайд 1</vt:lpstr>
      <vt:lpstr>Найдите ошибку: Признаки подобия треугольников:</vt:lpstr>
      <vt:lpstr>Признаки подобия треугольников:</vt:lpstr>
      <vt:lpstr>Признаки подобия треугольников:</vt:lpstr>
      <vt:lpstr>Признаки подобия треугольников:</vt:lpstr>
      <vt:lpstr>Признаки подобия треугольников:</vt:lpstr>
      <vt:lpstr>Найдите подобные треугольники:</vt:lpstr>
      <vt:lpstr>Ответ:</vt:lpstr>
      <vt:lpstr>Подобные фигуры</vt:lpstr>
      <vt:lpstr>Слайд 10</vt:lpstr>
      <vt:lpstr>Слайд 11</vt:lpstr>
      <vt:lpstr>Слайд 12</vt:lpstr>
      <vt:lpstr>Слайд 13</vt:lpstr>
      <vt:lpstr>Слайд 14</vt:lpstr>
      <vt:lpstr>Слайд 15</vt:lpstr>
      <vt:lpstr>Задача.</vt:lpstr>
      <vt:lpstr>Слайд 17</vt:lpstr>
      <vt:lpstr>Слайд 18</vt:lpstr>
    </vt:vector>
  </TitlesOfParts>
  <Company>RePack by SPecialiST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Андрей</dc:creator>
  <cp:lastModifiedBy>Андрей</cp:lastModifiedBy>
  <cp:revision>52</cp:revision>
  <dcterms:created xsi:type="dcterms:W3CDTF">2006-12-31T21:13:19Z</dcterms:created>
  <dcterms:modified xsi:type="dcterms:W3CDTF">2006-12-31T23:58:37Z</dcterms:modified>
</cp:coreProperties>
</file>